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59" r:id="rId6"/>
    <p:sldId id="260" r:id="rId7"/>
    <p:sldId id="258" r:id="rId8"/>
    <p:sldId id="267" r:id="rId9"/>
    <p:sldId id="261" r:id="rId10"/>
    <p:sldId id="262" r:id="rId11"/>
    <p:sldId id="263" r:id="rId12"/>
    <p:sldId id="264" r:id="rId13"/>
    <p:sldId id="265" r:id="rId14"/>
    <p:sldId id="266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92"/>
    <p:restoredTop sz="94669"/>
  </p:normalViewPr>
  <p:slideViewPr>
    <p:cSldViewPr snapToGrid="0">
      <p:cViewPr varScale="1">
        <p:scale>
          <a:sx n="115" d="100"/>
          <a:sy n="115" d="100"/>
        </p:scale>
        <p:origin x="138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e, Michelle A - (macoe)" userId="267cf815-f901-4f3d-846e-a66987aecd5d" providerId="ADAL" clId="{68CBD8E3-CB9C-4B8D-A171-ECC830111A06}"/>
    <pc:docChg chg="modSld">
      <pc:chgData name="Coe, Michelle A - (macoe)" userId="267cf815-f901-4f3d-846e-a66987aecd5d" providerId="ADAL" clId="{68CBD8E3-CB9C-4B8D-A171-ECC830111A06}" dt="2025-04-10T15:50:23.460" v="3" actId="20577"/>
      <pc:docMkLst>
        <pc:docMk/>
      </pc:docMkLst>
      <pc:sldChg chg="modSp mod">
        <pc:chgData name="Coe, Michelle A - (macoe)" userId="267cf815-f901-4f3d-846e-a66987aecd5d" providerId="ADAL" clId="{68CBD8E3-CB9C-4B8D-A171-ECC830111A06}" dt="2025-04-10T15:50:23.460" v="3" actId="20577"/>
        <pc:sldMkLst>
          <pc:docMk/>
          <pc:sldMk cId="3440181995" sldId="263"/>
        </pc:sldMkLst>
        <pc:spChg chg="mod">
          <ac:chgData name="Coe, Michelle A - (macoe)" userId="267cf815-f901-4f3d-846e-a66987aecd5d" providerId="ADAL" clId="{68CBD8E3-CB9C-4B8D-A171-ECC830111A06}" dt="2025-04-10T15:50:23.460" v="3" actId="20577"/>
          <ac:spMkLst>
            <pc:docMk/>
            <pc:sldMk cId="3440181995" sldId="263"/>
            <ac:spMk id="2" creationId="{997A4BA0-E2FE-76FF-FFC3-093497B31DA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2E8D0-4C24-8A48-93AF-BA4A0A55831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22E65-E0F0-DE40-A155-F98731E0D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22E65-E0F0-DE40-A155-F98731E0DB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01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7D6DD-CFA5-5EC8-9EDC-AA9DB9949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88D466-C408-6650-94DA-FCCA22CF5B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1D42B6-A100-00B9-D77A-464B4175D7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43969-D61E-207D-37FF-F079B86869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22E65-E0F0-DE40-A155-F98731E0DB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FF7E3-F11B-397B-5F55-BF9940A18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88FAA9-25D7-7FBD-2432-8E5AB9B07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9A27E-E3F1-D6D2-7E28-93F402378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C1E9-08EE-0D45-9201-BE042B7C31C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18BDE-C446-9AE9-2D8D-1DCA2D9DC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BF40D-9CCF-35BF-C06C-6EF97480B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DE4A-8589-634C-ADC5-FFC963805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93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DFA90-DE1B-12F1-7966-7BF5BAD13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64EDDD-F83E-49ED-C799-2E2CD6AD3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A8286-7F32-F078-7DB0-1B0E80C2A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C1E9-08EE-0D45-9201-BE042B7C31C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D21D5-12A0-140E-4252-404A35595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B3AA0-5DE2-6416-828A-567C4DED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DE4A-8589-634C-ADC5-FFC963805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3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662036-BE27-BBED-5EF0-67535ED592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72FCF9-6F92-D626-DEE6-DC1A519E0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7662B-5BA8-F9BB-4EC9-1DC408AD4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C1E9-08EE-0D45-9201-BE042B7C31C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EC2B3-A2DF-E375-4991-BB5D557AB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77960-3EAE-1294-949E-E6F466F2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DE4A-8589-634C-ADC5-FFC963805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53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6EE95-6026-3ED2-FCEA-99E4DFCED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92A30-151D-12A1-8AC3-DB62F68EC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DD3EC-A334-62D0-6EA0-078FC3A4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C1E9-08EE-0D45-9201-BE042B7C31C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BF2A0-939E-DACD-DFAD-DBA2EF5FB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0FC07-E5AC-B159-D289-F9D69BC2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DE4A-8589-634C-ADC5-FFC963805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24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F56C0-9303-5950-F217-4D94DAEF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F1406-617D-BFD5-B357-EB7DEC4E6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0A335-1C86-9E1E-71FE-93BFC520E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C1E9-08EE-0D45-9201-BE042B7C31C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AE9F0-8271-9F47-5326-1CE8E4B3A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0DF12-7AA4-14E4-2D11-46B383BEB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DE4A-8589-634C-ADC5-FFC963805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4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DA419-C193-5964-6853-34054A92F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999FB-B61B-B929-ABF7-1388694723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76251-510C-B87D-9F10-F8C14F92F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1D3F35-4215-8A3F-4A81-0737D17EF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C1E9-08EE-0D45-9201-BE042B7C31C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A8C59-C648-798C-51F5-95F5E49A3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A94BE-8A03-A801-0546-5905AD45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DE4A-8589-634C-ADC5-FFC963805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59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E37E4-CF8D-4AE2-7C01-BD06A61EC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9FDB2-E3A8-D39C-A89D-2C86F9025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C63C20-DA99-C52A-668F-19E46A271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CE897-574B-62F4-1A4A-D65BA8AC55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A915FF-7724-2108-3905-2614C4AB37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4F674F-264F-5634-973A-B011AD6D1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C1E9-08EE-0D45-9201-BE042B7C31C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541B25-2984-6638-5CE7-0934DDFA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DD23A1-44FD-F8F9-7A24-5F9DB339B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DE4A-8589-634C-ADC5-FFC963805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19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A4529-59DE-EA67-36AE-539EAA55C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9E31C-34E6-37AD-B531-34378EF56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C1E9-08EE-0D45-9201-BE042B7C31C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120D4A-62B7-CF3A-BAB1-F0629CFA2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7A876-9EE1-8368-9717-7D322B2A2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DE4A-8589-634C-ADC5-FFC963805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4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22CF56-74DF-4BA4-8108-29E816726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C1E9-08EE-0D45-9201-BE042B7C31C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69E61-032E-421D-D5B5-07352452D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1CBEA-E27C-DEB1-5BDA-DE1658BD7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DE4A-8589-634C-ADC5-FFC963805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4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D9EF6-80EF-FF4B-67FB-9663AD9AB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886F6-E4D9-4B6D-24E9-865C143CC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B3AD9-03EE-3EE4-E79F-195197140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ED3BDE-0EB3-3DCC-D329-3D408E553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C1E9-08EE-0D45-9201-BE042B7C31C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C00E8-6F7B-9658-493B-575785D28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26F60-E496-A4EE-4147-E0B0F88D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DE4A-8589-634C-ADC5-FFC963805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42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E5349-2191-7248-D8A1-A64299097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A0F874-2973-AD63-D5B1-3CC3F7CE17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548BC-E339-2E09-432C-F372F5F18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5ED1D-52C1-FC6F-6282-1D2EE7462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C1E9-08EE-0D45-9201-BE042B7C31C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9C3E2-2B82-1C44-6D4B-F32203583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4165A0-8AB8-9F90-6340-AD75D206A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DE4A-8589-634C-ADC5-FFC963805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92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4B96D2-0069-7A66-A246-089C89767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EAEDC-B0C0-D30E-FBD6-DD78AA3C2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DA8DE-444E-BC8D-1492-255176D93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88C1E9-08EE-0D45-9201-BE042B7C31C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D5C5-8AF2-F96E-1D7E-50D81C055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CDE56-8792-8EB2-3BAF-E48A4D998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E1DE4A-8589-634C-ADC5-FFC963805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739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EB04-72FB-FD4F-4641-B86E446EA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544" y="509181"/>
            <a:ext cx="9898911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PDR Modeling Tools to Simulate Spectroscopic Observations from GUSTO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C84EB-C5BE-9C9E-DE20-794794070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2824" y="3006653"/>
            <a:ext cx="7166345" cy="1909134"/>
          </a:xfrm>
        </p:spPr>
        <p:txBody>
          <a:bodyPr>
            <a:normAutofit/>
          </a:bodyPr>
          <a:lstStyle/>
          <a:p>
            <a:r>
              <a:rPr lang="en-US" sz="3200" dirty="0"/>
              <a:t>Aleah Short</a:t>
            </a:r>
          </a:p>
          <a:p>
            <a:r>
              <a:rPr lang="en-US" dirty="0"/>
              <a:t>Mentors: Dr. Christopher Walker and Dr. Craig Kulesa</a:t>
            </a:r>
          </a:p>
          <a:p>
            <a:r>
              <a:rPr lang="en-US" sz="2000" dirty="0"/>
              <a:t>Arizona Space Grant Symposium</a:t>
            </a:r>
          </a:p>
          <a:p>
            <a:r>
              <a:rPr lang="en-US" sz="2000" dirty="0"/>
              <a:t>April 19, 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DB6B31-D45F-A685-4522-F1F2EACAF018}"/>
              </a:ext>
            </a:extLst>
          </p:cNvPr>
          <p:cNvSpPr/>
          <p:nvPr/>
        </p:nvSpPr>
        <p:spPr>
          <a:xfrm>
            <a:off x="0" y="5195781"/>
            <a:ext cx="12192000" cy="1662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41AE7-295C-51BF-CB48-C7B5243DF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502" y="5288850"/>
            <a:ext cx="1071524" cy="143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991C7F-DDBA-ECEC-6F00-A1CE206670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126"/>
          <a:stretch/>
        </p:blipFill>
        <p:spPr>
          <a:xfrm>
            <a:off x="5222478" y="5288850"/>
            <a:ext cx="1747039" cy="1491242"/>
          </a:xfrm>
          <a:prstGeom prst="rect">
            <a:avLst/>
          </a:prstGeom>
        </p:spPr>
      </p:pic>
      <p:pic>
        <p:nvPicPr>
          <p:cNvPr id="8" name="Picture 7" descr="A red and blue letter a&#10;&#10;AI-generated content may be incorrect.">
            <a:extLst>
              <a:ext uri="{FF2B5EF4-FFF2-40B4-BE49-F238E27FC236}">
                <a16:creationId xmlns:a16="http://schemas.microsoft.com/office/drawing/2014/main" id="{E25AFCAC-2810-FCF8-59A9-EE559AF8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2" y="5204644"/>
            <a:ext cx="1747040" cy="16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52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E7137-592A-F4EB-8DCF-044CD6531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7948C3-DD29-4E61-B008-4C6239832BD1}"/>
              </a:ext>
            </a:extLst>
          </p:cNvPr>
          <p:cNvSpPr/>
          <p:nvPr/>
        </p:nvSpPr>
        <p:spPr>
          <a:xfrm>
            <a:off x="0" y="-1"/>
            <a:ext cx="12192000" cy="999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1EFD6-8965-C668-308A-EED1C6682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916" y="57786"/>
            <a:ext cx="697907" cy="931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52780C-E113-E28C-CA4D-0E2CE4F1A4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9126"/>
          <a:stretch/>
        </p:blipFill>
        <p:spPr>
          <a:xfrm>
            <a:off x="9833049" y="145985"/>
            <a:ext cx="884867" cy="755307"/>
          </a:xfrm>
          <a:prstGeom prst="rect">
            <a:avLst/>
          </a:prstGeom>
        </p:spPr>
      </p:pic>
      <p:pic>
        <p:nvPicPr>
          <p:cNvPr id="7" name="Picture 6" descr="A red and blue letter a&#10;&#10;AI-generated content may be incorrect.">
            <a:extLst>
              <a:ext uri="{FF2B5EF4-FFF2-40B4-BE49-F238E27FC236}">
                <a16:creationId xmlns:a16="http://schemas.microsoft.com/office/drawing/2014/main" id="{81DDA54B-83DF-FB2D-A854-F2DC900F4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568" y="90313"/>
            <a:ext cx="938610" cy="866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942AAC-0F41-0E6B-1702-EDA2A6C83631}"/>
              </a:ext>
            </a:extLst>
          </p:cNvPr>
          <p:cNvSpPr txBox="1"/>
          <p:nvPr/>
        </p:nvSpPr>
        <p:spPr>
          <a:xfrm>
            <a:off x="116673" y="169695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Conclusions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524227-8FD6-117E-03DF-E7107F0D02A6}"/>
              </a:ext>
            </a:extLst>
          </p:cNvPr>
          <p:cNvSpPr txBox="1"/>
          <p:nvPr/>
        </p:nvSpPr>
        <p:spPr>
          <a:xfrm>
            <a:off x="11505940" y="262028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8C7AC9-D911-220C-C637-FE3D6B6D6E28}"/>
                  </a:ext>
                </a:extLst>
              </p:cNvPr>
              <p:cNvSpPr txBox="1"/>
              <p:nvPr/>
            </p:nvSpPr>
            <p:spPr>
              <a:xfrm>
                <a:off x="116673" y="1079239"/>
                <a:ext cx="5979327" cy="56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Models can be used to predict and analyze future data sets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NGC 6357 has possible properties: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Inner Radius: 2.275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/>
                  <a:t> 10</a:t>
                </a:r>
                <a:r>
                  <a:rPr lang="en-US" sz="2800" baseline="30000" dirty="0"/>
                  <a:t>19</a:t>
                </a:r>
                <a:r>
                  <a:rPr lang="en-US" sz="2800" dirty="0"/>
                  <a:t> cm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Initial Hydrogen Density: 100 mol/cm</a:t>
                </a:r>
                <a:r>
                  <a:rPr lang="en-US" sz="2800" baseline="30000" dirty="0"/>
                  <a:t>3</a:t>
                </a: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This model can be further constrained by looking at data for other molecules, like CO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This method can be used to study even more complex systems mapped by GUSTO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8C7AC9-D911-220C-C637-FE3D6B6D6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73" y="1079239"/>
                <a:ext cx="5979327" cy="5693866"/>
              </a:xfrm>
              <a:prstGeom prst="rect">
                <a:avLst/>
              </a:prstGeom>
              <a:blipFill>
                <a:blip r:embed="rId6"/>
                <a:stretch>
                  <a:fillRect l="-1907" t="-1111" r="-2119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4C42F60-03A6-B703-EC2B-E63EC7350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248869"/>
            <a:ext cx="5897240" cy="52848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78FDF7-CB3F-A51F-A3FC-55321319CD18}"/>
              </a:ext>
            </a:extLst>
          </p:cNvPr>
          <p:cNvSpPr txBox="1"/>
          <p:nvPr/>
        </p:nvSpPr>
        <p:spPr>
          <a:xfrm>
            <a:off x="7558982" y="6567329"/>
            <a:ext cx="35557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https://</a:t>
            </a:r>
            <a:r>
              <a:rPr lang="en-US" sz="800" dirty="0" err="1"/>
              <a:t>science.nasa.gov</a:t>
            </a:r>
            <a:r>
              <a:rPr lang="en-US" sz="800" dirty="0"/>
              <a:t>/image-detail/colours-of-the-lost-galaxy-2/</a:t>
            </a:r>
          </a:p>
        </p:txBody>
      </p:sp>
    </p:spTree>
    <p:extLst>
      <p:ext uri="{BB962C8B-B14F-4D97-AF65-F5344CB8AC3E}">
        <p14:creationId xmlns:p14="http://schemas.microsoft.com/office/powerpoint/2010/main" val="2435234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202F0-AF94-075C-D5BA-02A10AAB7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C706-7486-D384-7498-DFD397991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541" y="1037646"/>
            <a:ext cx="9898911" cy="708447"/>
          </a:xfrm>
        </p:spPr>
        <p:txBody>
          <a:bodyPr>
            <a:noAutofit/>
          </a:bodyPr>
          <a:lstStyle/>
          <a:p>
            <a:r>
              <a:rPr lang="en-US" sz="5400" dirty="0"/>
              <a:t>Acknowledgements: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075D23-1E8E-5C78-29A2-37C452DA204E}"/>
              </a:ext>
            </a:extLst>
          </p:cNvPr>
          <p:cNvSpPr/>
          <p:nvPr/>
        </p:nvSpPr>
        <p:spPr>
          <a:xfrm>
            <a:off x="0" y="5195781"/>
            <a:ext cx="12192000" cy="1662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C4378B-175C-B5F7-4767-3E749E585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502" y="5288850"/>
            <a:ext cx="1071524" cy="143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87C9D1-68B0-D812-FB49-A257A0C797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126"/>
          <a:stretch/>
        </p:blipFill>
        <p:spPr>
          <a:xfrm>
            <a:off x="5222478" y="5288850"/>
            <a:ext cx="1747039" cy="1491242"/>
          </a:xfrm>
          <a:prstGeom prst="rect">
            <a:avLst/>
          </a:prstGeom>
        </p:spPr>
      </p:pic>
      <p:pic>
        <p:nvPicPr>
          <p:cNvPr id="8" name="Picture 7" descr="A red and blue letter a&#10;&#10;AI-generated content may be incorrect.">
            <a:extLst>
              <a:ext uri="{FF2B5EF4-FFF2-40B4-BE49-F238E27FC236}">
                <a16:creationId xmlns:a16="http://schemas.microsoft.com/office/drawing/2014/main" id="{27D2F84A-CDC6-A7A6-5591-0D6B55FB1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2" y="5204644"/>
            <a:ext cx="1747040" cy="1613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3429C8-C313-750A-C36F-A3468A1862D8}"/>
              </a:ext>
            </a:extLst>
          </p:cNvPr>
          <p:cNvSpPr txBox="1"/>
          <p:nvPr/>
        </p:nvSpPr>
        <p:spPr>
          <a:xfrm>
            <a:off x="1153281" y="1792628"/>
            <a:ext cx="9885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Dr. Christopher Walker</a:t>
            </a:r>
          </a:p>
          <a:p>
            <a:pPr algn="ctr"/>
            <a:r>
              <a:rPr lang="en-US" sz="3600" dirty="0"/>
              <a:t>Dr. Craig Kulesa</a:t>
            </a:r>
          </a:p>
          <a:p>
            <a:pPr algn="ctr"/>
            <a:r>
              <a:rPr lang="en-US" sz="3600" dirty="0"/>
              <a:t>GUSTO Data Processing and Science Teams</a:t>
            </a:r>
          </a:p>
          <a:p>
            <a:pPr algn="ctr"/>
            <a:r>
              <a:rPr lang="en-US" sz="3600" dirty="0"/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3841777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526B4-6C86-37F7-12C6-36DD6DDEB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2074E-81B8-06C8-C699-C745C0A2C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544" y="1638599"/>
            <a:ext cx="9898911" cy="1662219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B52BF8-1F05-02A5-9552-F2868856705F}"/>
              </a:ext>
            </a:extLst>
          </p:cNvPr>
          <p:cNvSpPr/>
          <p:nvPr/>
        </p:nvSpPr>
        <p:spPr>
          <a:xfrm>
            <a:off x="0" y="5195781"/>
            <a:ext cx="12192000" cy="1662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A220D-A411-ADED-12EB-F5DB762D7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502" y="5288850"/>
            <a:ext cx="1071524" cy="143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D7CC94-232A-3282-57AA-8FADB86AB5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126"/>
          <a:stretch/>
        </p:blipFill>
        <p:spPr>
          <a:xfrm>
            <a:off x="5222478" y="5288850"/>
            <a:ext cx="1747039" cy="1491242"/>
          </a:xfrm>
          <a:prstGeom prst="rect">
            <a:avLst/>
          </a:prstGeom>
        </p:spPr>
      </p:pic>
      <p:pic>
        <p:nvPicPr>
          <p:cNvPr id="8" name="Picture 7" descr="A red and blue letter a&#10;&#10;AI-generated content may be incorrect.">
            <a:extLst>
              <a:ext uri="{FF2B5EF4-FFF2-40B4-BE49-F238E27FC236}">
                <a16:creationId xmlns:a16="http://schemas.microsoft.com/office/drawing/2014/main" id="{D8A27493-0C78-BA76-0069-D944D2619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2" y="5204644"/>
            <a:ext cx="1747040" cy="16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94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566EF-F9F0-322B-B626-081C09D29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B25459-696B-5096-27A0-AF60C54EE5D1}"/>
              </a:ext>
            </a:extLst>
          </p:cNvPr>
          <p:cNvSpPr/>
          <p:nvPr/>
        </p:nvSpPr>
        <p:spPr>
          <a:xfrm>
            <a:off x="0" y="0"/>
            <a:ext cx="12192000" cy="999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1909D-177C-F4CB-B443-FC8D76009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7284" y="53407"/>
            <a:ext cx="697907" cy="931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B79846-98CA-F404-C704-E4442222BA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126"/>
          <a:stretch/>
        </p:blipFill>
        <p:spPr>
          <a:xfrm>
            <a:off x="9822417" y="141606"/>
            <a:ext cx="884867" cy="755307"/>
          </a:xfrm>
          <a:prstGeom prst="rect">
            <a:avLst/>
          </a:prstGeom>
        </p:spPr>
      </p:pic>
      <p:pic>
        <p:nvPicPr>
          <p:cNvPr id="7" name="Picture 6" descr="A red and blue letter a&#10;&#10;AI-generated content may be incorrect.">
            <a:extLst>
              <a:ext uri="{FF2B5EF4-FFF2-40B4-BE49-F238E27FC236}">
                <a16:creationId xmlns:a16="http://schemas.microsoft.com/office/drawing/2014/main" id="{1C99A4E5-3BEC-0616-D773-FA401883D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484" y="85934"/>
            <a:ext cx="938610" cy="866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D6C94C-1FC3-2E7B-9AAE-A599AD90725C}"/>
              </a:ext>
            </a:extLst>
          </p:cNvPr>
          <p:cNvSpPr txBox="1"/>
          <p:nvPr/>
        </p:nvSpPr>
        <p:spPr>
          <a:xfrm>
            <a:off x="99434" y="145985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Context/The Interstellar Medium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FFCEF7-BC0B-C6F8-4374-380BA29C6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899" y="1145843"/>
            <a:ext cx="4746789" cy="3363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EE67B2-D558-9F12-D43E-997334E0C9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5" t="642" r="864" b="1819"/>
          <a:stretch/>
        </p:blipFill>
        <p:spPr>
          <a:xfrm>
            <a:off x="5143976" y="3010123"/>
            <a:ext cx="3412648" cy="3301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F98525-A6BC-4DBB-3B76-005A898B79D2}"/>
              </a:ext>
            </a:extLst>
          </p:cNvPr>
          <p:cNvSpPr txBox="1"/>
          <p:nvPr/>
        </p:nvSpPr>
        <p:spPr>
          <a:xfrm>
            <a:off x="5143976" y="6311901"/>
            <a:ext cx="344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Source: https://</a:t>
            </a:r>
            <a:r>
              <a:rPr lang="en-US" sz="800" dirty="0" err="1"/>
              <a:t>www.researchgate.net</a:t>
            </a:r>
            <a:r>
              <a:rPr lang="en-US" sz="800" dirty="0"/>
              <a:t>/figure/Sketch-of-the-various-stages-in-the-life-cycle-of-interstellar-clouds_fig1_258788364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E590A8-EDB5-437D-018F-D429E99ABD68}"/>
              </a:ext>
            </a:extLst>
          </p:cNvPr>
          <p:cNvSpPr txBox="1"/>
          <p:nvPr/>
        </p:nvSpPr>
        <p:spPr>
          <a:xfrm>
            <a:off x="8627150" y="4547444"/>
            <a:ext cx="29717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Source: https://</a:t>
            </a:r>
            <a:r>
              <a:rPr lang="en-US" sz="800" dirty="0" err="1"/>
              <a:t>science.nasa.gov</a:t>
            </a:r>
            <a:r>
              <a:rPr lang="en-US" sz="800" dirty="0"/>
              <a:t>/image-detail/ssc2006-02a-0/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71A178-9C99-DDAB-7B59-1D800F79DCE4}"/>
              </a:ext>
            </a:extLst>
          </p:cNvPr>
          <p:cNvSpPr txBox="1"/>
          <p:nvPr/>
        </p:nvSpPr>
        <p:spPr>
          <a:xfrm>
            <a:off x="175312" y="1145843"/>
            <a:ext cx="45714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evolution of galaxies is governed by the interactions between clouds of gas/dust and stars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These interactions cause cycles in the interstellar medium (ISM)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Forms of carbon are involved in all of these processes, making it a vital molecule to study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149BF0-2AB0-C46F-34B2-E87D50B672FE}"/>
              </a:ext>
            </a:extLst>
          </p:cNvPr>
          <p:cNvSpPr txBox="1"/>
          <p:nvPr/>
        </p:nvSpPr>
        <p:spPr>
          <a:xfrm>
            <a:off x="11592151" y="234160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42703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D2042-2DC6-FC66-1A93-CA8E71ABA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F30D13-6BCD-2F90-C2E6-9395D71ADB57}"/>
              </a:ext>
            </a:extLst>
          </p:cNvPr>
          <p:cNvSpPr/>
          <p:nvPr/>
        </p:nvSpPr>
        <p:spPr>
          <a:xfrm>
            <a:off x="0" y="-1"/>
            <a:ext cx="12192000" cy="999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FB07E6-5E43-10D7-3975-36EDB7075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916" y="57786"/>
            <a:ext cx="697907" cy="931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4C65BB-650C-74E8-6346-43B42B4058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126"/>
          <a:stretch/>
        </p:blipFill>
        <p:spPr>
          <a:xfrm>
            <a:off x="9833049" y="145985"/>
            <a:ext cx="884867" cy="755307"/>
          </a:xfrm>
          <a:prstGeom prst="rect">
            <a:avLst/>
          </a:prstGeom>
        </p:spPr>
      </p:pic>
      <p:pic>
        <p:nvPicPr>
          <p:cNvPr id="7" name="Picture 6" descr="A red and blue letter a&#10;&#10;AI-generated content may be incorrect.">
            <a:extLst>
              <a:ext uri="{FF2B5EF4-FFF2-40B4-BE49-F238E27FC236}">
                <a16:creationId xmlns:a16="http://schemas.microsoft.com/office/drawing/2014/main" id="{ACC1058C-0754-774D-1C99-B1BE0C7D0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568" y="90313"/>
            <a:ext cx="938610" cy="866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8A8605-E5A5-998E-1511-CB313E5A1DB9}"/>
              </a:ext>
            </a:extLst>
          </p:cNvPr>
          <p:cNvSpPr txBox="1"/>
          <p:nvPr/>
        </p:nvSpPr>
        <p:spPr>
          <a:xfrm>
            <a:off x="116673" y="169695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Photodissociation Regions (PDRs)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85BF0C-D86F-7202-016E-EB025BA14D3D}"/>
              </a:ext>
            </a:extLst>
          </p:cNvPr>
          <p:cNvSpPr txBox="1"/>
          <p:nvPr/>
        </p:nvSpPr>
        <p:spPr>
          <a:xfrm>
            <a:off x="11592151" y="234160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3</a:t>
            </a:r>
          </a:p>
        </p:txBody>
      </p:sp>
      <p:pic>
        <p:nvPicPr>
          <p:cNvPr id="13" name="Picture 12" descr="A diagram of a gas ionization&#10;&#10;AI-generated content may be incorrect.">
            <a:extLst>
              <a:ext uri="{FF2B5EF4-FFF2-40B4-BE49-F238E27FC236}">
                <a16:creationId xmlns:a16="http://schemas.microsoft.com/office/drawing/2014/main" id="{AC3BCB20-B889-89A4-B476-0AFFA2BAA0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3795"/>
          <a:stretch/>
        </p:blipFill>
        <p:spPr>
          <a:xfrm>
            <a:off x="6191693" y="1213860"/>
            <a:ext cx="5879804" cy="26194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D1FDB8-65D6-9248-B350-DB7A740B1327}"/>
              </a:ext>
            </a:extLst>
          </p:cNvPr>
          <p:cNvSpPr txBox="1"/>
          <p:nvPr/>
        </p:nvSpPr>
        <p:spPr>
          <a:xfrm>
            <a:off x="7063811" y="1034179"/>
            <a:ext cx="44871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https://</a:t>
            </a:r>
            <a:r>
              <a:rPr lang="en-US" sz="800" dirty="0" err="1"/>
              <a:t>www.annualreviews.org</a:t>
            </a:r>
            <a:r>
              <a:rPr lang="en-US" sz="800" dirty="0"/>
              <a:t>/content/journals/10.1146/annurev-astro-052920-010254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F68F83-903D-BD6E-C125-1E1734AF9039}"/>
              </a:ext>
            </a:extLst>
          </p:cNvPr>
          <p:cNvSpPr/>
          <p:nvPr/>
        </p:nvSpPr>
        <p:spPr>
          <a:xfrm>
            <a:off x="6191693" y="3859637"/>
            <a:ext cx="5879804" cy="290805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3603EC-F185-0EE6-B612-3633390F4C7D}"/>
              </a:ext>
            </a:extLst>
          </p:cNvPr>
          <p:cNvSpPr/>
          <p:nvPr/>
        </p:nvSpPr>
        <p:spPr>
          <a:xfrm>
            <a:off x="6779339" y="5134116"/>
            <a:ext cx="186266" cy="186266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73E2278-D3C1-BB3A-F2E1-162750505A26}"/>
              </a:ext>
            </a:extLst>
          </p:cNvPr>
          <p:cNvSpPr/>
          <p:nvPr/>
        </p:nvSpPr>
        <p:spPr>
          <a:xfrm>
            <a:off x="6563440" y="5330551"/>
            <a:ext cx="186266" cy="186266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7E9EFA0-5D88-603A-F139-B8E0EF70B770}"/>
              </a:ext>
            </a:extLst>
          </p:cNvPr>
          <p:cNvSpPr/>
          <p:nvPr/>
        </p:nvSpPr>
        <p:spPr>
          <a:xfrm>
            <a:off x="6821672" y="5411812"/>
            <a:ext cx="186266" cy="186266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F8BBD1-5D7A-C4E5-F3A9-A7F4080ACD3A}"/>
              </a:ext>
            </a:extLst>
          </p:cNvPr>
          <p:cNvSpPr/>
          <p:nvPr/>
        </p:nvSpPr>
        <p:spPr>
          <a:xfrm>
            <a:off x="9010008" y="4086410"/>
            <a:ext cx="598085" cy="24341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H+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EE1748-98D1-8AA3-F44B-7BC9BCC6E25C}"/>
              </a:ext>
            </a:extLst>
          </p:cNvPr>
          <p:cNvSpPr/>
          <p:nvPr/>
        </p:nvSpPr>
        <p:spPr>
          <a:xfrm>
            <a:off x="9607399" y="4086410"/>
            <a:ext cx="598086" cy="24341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8D0F035-6BA4-D8EE-7510-7172C408D095}"/>
              </a:ext>
            </a:extLst>
          </p:cNvPr>
          <p:cNvSpPr/>
          <p:nvPr/>
        </p:nvSpPr>
        <p:spPr>
          <a:xfrm>
            <a:off x="10205484" y="4086410"/>
            <a:ext cx="1558950" cy="243416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2</a:t>
            </a:r>
            <a:endParaRPr lang="en-US" dirty="0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2FB094A-7B47-7435-CF27-82D244B4BB8A}"/>
              </a:ext>
            </a:extLst>
          </p:cNvPr>
          <p:cNvCxnSpPr/>
          <p:nvPr/>
        </p:nvCxnSpPr>
        <p:spPr>
          <a:xfrm>
            <a:off x="7459134" y="5134989"/>
            <a:ext cx="1219200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FD352F6-3501-C022-94DC-B7BBBB405FF7}"/>
              </a:ext>
            </a:extLst>
          </p:cNvPr>
          <p:cNvCxnSpPr/>
          <p:nvPr/>
        </p:nvCxnSpPr>
        <p:spPr>
          <a:xfrm>
            <a:off x="7459134" y="5316149"/>
            <a:ext cx="1219200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E1EC925-EC59-ED16-D3BB-97EFC7360160}"/>
              </a:ext>
            </a:extLst>
          </p:cNvPr>
          <p:cNvCxnSpPr/>
          <p:nvPr/>
        </p:nvCxnSpPr>
        <p:spPr>
          <a:xfrm>
            <a:off x="7459134" y="5504945"/>
            <a:ext cx="1219200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B67F544-3C6D-7CFE-7DF9-ACDEE01ADE8A}"/>
              </a:ext>
            </a:extLst>
          </p:cNvPr>
          <p:cNvCxnSpPr/>
          <p:nvPr/>
        </p:nvCxnSpPr>
        <p:spPr>
          <a:xfrm>
            <a:off x="7459134" y="5689556"/>
            <a:ext cx="1219200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614162B-5BC4-0AA0-B25A-0BE2D9CC0D05}"/>
              </a:ext>
            </a:extLst>
          </p:cNvPr>
          <p:cNvCxnSpPr/>
          <p:nvPr/>
        </p:nvCxnSpPr>
        <p:spPr>
          <a:xfrm>
            <a:off x="7459134" y="5870716"/>
            <a:ext cx="1219200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6140705-27EC-7629-54BF-92E863DBCB6E}"/>
              </a:ext>
            </a:extLst>
          </p:cNvPr>
          <p:cNvCxnSpPr/>
          <p:nvPr/>
        </p:nvCxnSpPr>
        <p:spPr>
          <a:xfrm>
            <a:off x="7459134" y="6059512"/>
            <a:ext cx="1219200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6DE5B8A-9BBC-D6E1-524C-7D587E6989A0}"/>
              </a:ext>
            </a:extLst>
          </p:cNvPr>
          <p:cNvCxnSpPr/>
          <p:nvPr/>
        </p:nvCxnSpPr>
        <p:spPr>
          <a:xfrm>
            <a:off x="7459134" y="4559256"/>
            <a:ext cx="1219200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7FDBF13-9C5B-F333-3459-C804B86BC14B}"/>
              </a:ext>
            </a:extLst>
          </p:cNvPr>
          <p:cNvCxnSpPr/>
          <p:nvPr/>
        </p:nvCxnSpPr>
        <p:spPr>
          <a:xfrm>
            <a:off x="7459134" y="4740416"/>
            <a:ext cx="1219200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E181CF2-7DEA-E73F-2247-7B846414B25A}"/>
              </a:ext>
            </a:extLst>
          </p:cNvPr>
          <p:cNvCxnSpPr/>
          <p:nvPr/>
        </p:nvCxnSpPr>
        <p:spPr>
          <a:xfrm>
            <a:off x="7459134" y="4929212"/>
            <a:ext cx="1219200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FCB77B29-9554-4465-633C-D92E5DECC1ED}"/>
              </a:ext>
            </a:extLst>
          </p:cNvPr>
          <p:cNvSpPr txBox="1"/>
          <p:nvPr/>
        </p:nvSpPr>
        <p:spPr>
          <a:xfrm>
            <a:off x="7373874" y="4165308"/>
            <a:ext cx="143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UV Photons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0518579-092B-8AAF-6F6E-2BA083167E79}"/>
              </a:ext>
            </a:extLst>
          </p:cNvPr>
          <p:cNvSpPr txBox="1"/>
          <p:nvPr/>
        </p:nvSpPr>
        <p:spPr>
          <a:xfrm>
            <a:off x="6113353" y="5612389"/>
            <a:ext cx="1424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O- and B-Type Stars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DD964B2-BE91-B422-5158-76122D09F94F}"/>
              </a:ext>
            </a:extLst>
          </p:cNvPr>
          <p:cNvSpPr/>
          <p:nvPr/>
        </p:nvSpPr>
        <p:spPr>
          <a:xfrm>
            <a:off x="9007349" y="5747482"/>
            <a:ext cx="1673054" cy="6531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C+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EF2F67A-3AC9-928D-FDB4-35AC24AA75FF}"/>
              </a:ext>
            </a:extLst>
          </p:cNvPr>
          <p:cNvSpPr/>
          <p:nvPr/>
        </p:nvSpPr>
        <p:spPr>
          <a:xfrm>
            <a:off x="10680404" y="5747482"/>
            <a:ext cx="407326" cy="6531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BB8456A-C37F-EC4B-F241-861F1667AABD}"/>
              </a:ext>
            </a:extLst>
          </p:cNvPr>
          <p:cNvSpPr/>
          <p:nvPr/>
        </p:nvSpPr>
        <p:spPr>
          <a:xfrm>
            <a:off x="11087731" y="5747482"/>
            <a:ext cx="676704" cy="65314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1584C6B-4BB6-7170-16D8-83F48C55AAF7}"/>
              </a:ext>
            </a:extLst>
          </p:cNvPr>
          <p:cNvCxnSpPr>
            <a:cxnSpLocks/>
          </p:cNvCxnSpPr>
          <p:nvPr/>
        </p:nvCxnSpPr>
        <p:spPr>
          <a:xfrm>
            <a:off x="9007349" y="4855589"/>
            <a:ext cx="600050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D3AC27-20ED-5C79-AC13-9421EF4A96B8}"/>
              </a:ext>
            </a:extLst>
          </p:cNvPr>
          <p:cNvCxnSpPr>
            <a:cxnSpLocks/>
          </p:cNvCxnSpPr>
          <p:nvPr/>
        </p:nvCxnSpPr>
        <p:spPr>
          <a:xfrm>
            <a:off x="9007349" y="4279856"/>
            <a:ext cx="600050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550142-13EB-9788-06E1-9FBD5A790543}"/>
              </a:ext>
            </a:extLst>
          </p:cNvPr>
          <p:cNvCxnSpPr>
            <a:cxnSpLocks/>
          </p:cNvCxnSpPr>
          <p:nvPr/>
        </p:nvCxnSpPr>
        <p:spPr>
          <a:xfrm>
            <a:off x="9007349" y="4461016"/>
            <a:ext cx="600050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0603A9-7A54-D33B-B05A-D4F11F0B8716}"/>
              </a:ext>
            </a:extLst>
          </p:cNvPr>
          <p:cNvCxnSpPr>
            <a:cxnSpLocks/>
          </p:cNvCxnSpPr>
          <p:nvPr/>
        </p:nvCxnSpPr>
        <p:spPr>
          <a:xfrm>
            <a:off x="9007349" y="4649812"/>
            <a:ext cx="600050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CD5D122-0185-99E5-4BDD-47B87A09E1AE}"/>
              </a:ext>
            </a:extLst>
          </p:cNvPr>
          <p:cNvCxnSpPr>
            <a:cxnSpLocks/>
          </p:cNvCxnSpPr>
          <p:nvPr/>
        </p:nvCxnSpPr>
        <p:spPr>
          <a:xfrm>
            <a:off x="9607399" y="4461016"/>
            <a:ext cx="598085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5207A8E-2E5E-EB1D-D206-15FB0C141255}"/>
              </a:ext>
            </a:extLst>
          </p:cNvPr>
          <p:cNvCxnSpPr>
            <a:cxnSpLocks/>
          </p:cNvCxnSpPr>
          <p:nvPr/>
        </p:nvCxnSpPr>
        <p:spPr>
          <a:xfrm>
            <a:off x="9607399" y="4649812"/>
            <a:ext cx="598085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E82576B-3AE0-229A-9C78-0952549F427A}"/>
              </a:ext>
            </a:extLst>
          </p:cNvPr>
          <p:cNvCxnSpPr>
            <a:cxnSpLocks/>
          </p:cNvCxnSpPr>
          <p:nvPr/>
        </p:nvCxnSpPr>
        <p:spPr>
          <a:xfrm>
            <a:off x="10205484" y="4559256"/>
            <a:ext cx="1558950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95C298-4744-A380-B6E7-2070B17EEA15}"/>
              </a:ext>
            </a:extLst>
          </p:cNvPr>
          <p:cNvSpPr txBox="1"/>
          <p:nvPr/>
        </p:nvSpPr>
        <p:spPr>
          <a:xfrm>
            <a:off x="199980" y="1169553"/>
            <a:ext cx="56344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Clouds where the physics is driven by interactions with high-energy UV photons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As depth into the cloud increases, photons are absorbed, causing distinct layers to appear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Important structures to consider when studying how hot, young stars interact with the ISM</a:t>
            </a:r>
          </a:p>
        </p:txBody>
      </p:sp>
    </p:spTree>
    <p:extLst>
      <p:ext uri="{BB962C8B-B14F-4D97-AF65-F5344CB8AC3E}">
        <p14:creationId xmlns:p14="http://schemas.microsoft.com/office/powerpoint/2010/main" val="494822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1AA4B5-A899-B445-F79A-DE081C366B3D}"/>
              </a:ext>
            </a:extLst>
          </p:cNvPr>
          <p:cNvSpPr/>
          <p:nvPr/>
        </p:nvSpPr>
        <p:spPr>
          <a:xfrm>
            <a:off x="0" y="-1"/>
            <a:ext cx="12192000" cy="999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952CD-E4DC-BA3E-BE4A-2963C0A42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7916" y="57786"/>
            <a:ext cx="697907" cy="931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FD0E8-A0BB-1BC7-4383-FEA55F417E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9126"/>
          <a:stretch/>
        </p:blipFill>
        <p:spPr>
          <a:xfrm>
            <a:off x="9833049" y="145985"/>
            <a:ext cx="884867" cy="755307"/>
          </a:xfrm>
          <a:prstGeom prst="rect">
            <a:avLst/>
          </a:prstGeom>
        </p:spPr>
      </p:pic>
      <p:pic>
        <p:nvPicPr>
          <p:cNvPr id="7" name="Picture 6" descr="A red and blue letter a&#10;&#10;AI-generated content may be incorrect.">
            <a:extLst>
              <a:ext uri="{FF2B5EF4-FFF2-40B4-BE49-F238E27FC236}">
                <a16:creationId xmlns:a16="http://schemas.microsoft.com/office/drawing/2014/main" id="{A5826E6B-5994-87B9-E14F-7C5AB834D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7568" y="90313"/>
            <a:ext cx="938610" cy="866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E0FE78-70A6-AB8E-17F5-90A9516B3685}"/>
              </a:ext>
            </a:extLst>
          </p:cNvPr>
          <p:cNvSpPr txBox="1"/>
          <p:nvPr/>
        </p:nvSpPr>
        <p:spPr>
          <a:xfrm>
            <a:off x="99434" y="145985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GUSTO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021BC9-90ED-8B81-8C74-4D3C18FFDB33}"/>
              </a:ext>
            </a:extLst>
          </p:cNvPr>
          <p:cNvSpPr txBox="1"/>
          <p:nvPr/>
        </p:nvSpPr>
        <p:spPr>
          <a:xfrm>
            <a:off x="4774630" y="6102837"/>
            <a:ext cx="3439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Source: https://</a:t>
            </a:r>
            <a:r>
              <a:rPr lang="en-US" sz="800" dirty="0" err="1"/>
              <a:t>www.nasa.gov</a:t>
            </a:r>
            <a:r>
              <a:rPr lang="en-US" sz="800" dirty="0"/>
              <a:t>/image-article/gusto-balloon-mission-maintains-course-circling-https://</a:t>
            </a:r>
            <a:r>
              <a:rPr lang="en-US" sz="800" dirty="0" err="1"/>
              <a:t>science.nasa.gov</a:t>
            </a:r>
            <a:r>
              <a:rPr lang="en-US" sz="800" dirty="0"/>
              <a:t>/wp-content/uploads/2024/04/walker-gusto-march24-novideo.pdfantarctic-skies/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D9236F-5DF2-08AE-6AB3-3BD097673CAD}"/>
              </a:ext>
            </a:extLst>
          </p:cNvPr>
          <p:cNvSpPr txBox="1"/>
          <p:nvPr/>
        </p:nvSpPr>
        <p:spPr>
          <a:xfrm>
            <a:off x="8478272" y="1200248"/>
            <a:ext cx="3594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Source: https://</a:t>
            </a:r>
            <a:r>
              <a:rPr lang="en-US" sz="800" dirty="0" err="1"/>
              <a:t>weatherboy.com</a:t>
            </a:r>
            <a:r>
              <a:rPr lang="en-US" sz="800" dirty="0"/>
              <a:t>/nasa-goes-for-the-gusto-with-record-breaking-scientific-balloon-flight/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0B6CB8-DF7D-7012-AC21-B1874960DB92}"/>
              </a:ext>
            </a:extLst>
          </p:cNvPr>
          <p:cNvSpPr txBox="1"/>
          <p:nvPr/>
        </p:nvSpPr>
        <p:spPr>
          <a:xfrm>
            <a:off x="210457" y="1145843"/>
            <a:ext cx="44754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Balloon observatory that completed 57-day flight over Antarctica in early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Mapped 62 square degrees of the Milky Way galaxy and parts of the Large Magellanic Cloud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Measured spectra of [CII] and [NII] through over a million lines of sight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619DE7-B34F-F0E2-DD86-C05018798D59}"/>
              </a:ext>
            </a:extLst>
          </p:cNvPr>
          <p:cNvSpPr txBox="1"/>
          <p:nvPr/>
        </p:nvSpPr>
        <p:spPr>
          <a:xfrm>
            <a:off x="11592151" y="234160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4</a:t>
            </a:r>
          </a:p>
        </p:txBody>
      </p:sp>
      <p:pic>
        <p:nvPicPr>
          <p:cNvPr id="11" name="G333-CII.mp4">
            <a:hlinkClick r:id="" action="ppaction://media"/>
            <a:extLst>
              <a:ext uri="{FF2B5EF4-FFF2-40B4-BE49-F238E27FC236}">
                <a16:creationId xmlns:a16="http://schemas.microsoft.com/office/drawing/2014/main" id="{519E5571-001E-639E-8F21-849CE7C3A8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5332" y="3942861"/>
            <a:ext cx="3863174" cy="2173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C1C2C5-438D-DB6F-1ECB-9D1DD695EB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3088" y="3924008"/>
            <a:ext cx="3262817" cy="2173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2CEFDA-550D-CC06-23C9-4682DC593B8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884"/>
          <a:stretch/>
        </p:blipFill>
        <p:spPr>
          <a:xfrm>
            <a:off x="8715248" y="1538803"/>
            <a:ext cx="3273831" cy="23794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A4EA2F-C4A0-919A-18BD-2D0CFA9D23CA}"/>
              </a:ext>
            </a:extLst>
          </p:cNvPr>
          <p:cNvSpPr txBox="1"/>
          <p:nvPr/>
        </p:nvSpPr>
        <p:spPr>
          <a:xfrm>
            <a:off x="8785004" y="6087763"/>
            <a:ext cx="25449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Source: Craig Kulesa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6112D1-61AE-4B74-81A8-26075A0ED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1991" b="32726"/>
          <a:stretch/>
        </p:blipFill>
        <p:spPr bwMode="auto">
          <a:xfrm>
            <a:off x="5005633" y="1499707"/>
            <a:ext cx="3702079" cy="24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5DF8CA-2143-852C-A781-8E3A74F56340}"/>
              </a:ext>
            </a:extLst>
          </p:cNvPr>
          <p:cNvSpPr txBox="1"/>
          <p:nvPr/>
        </p:nvSpPr>
        <p:spPr>
          <a:xfrm>
            <a:off x="5669388" y="1299316"/>
            <a:ext cx="25449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Source: Chris Walker</a:t>
            </a:r>
          </a:p>
        </p:txBody>
      </p:sp>
    </p:spTree>
    <p:extLst>
      <p:ext uri="{BB962C8B-B14F-4D97-AF65-F5344CB8AC3E}">
        <p14:creationId xmlns:p14="http://schemas.microsoft.com/office/powerpoint/2010/main" val="25937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F7CD2-A7B3-D824-CD2C-F3981DCB8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2FD9C5-708B-ED88-A5C2-F1C112F4793A}"/>
              </a:ext>
            </a:extLst>
          </p:cNvPr>
          <p:cNvSpPr/>
          <p:nvPr/>
        </p:nvSpPr>
        <p:spPr>
          <a:xfrm>
            <a:off x="0" y="-1"/>
            <a:ext cx="12192000" cy="999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E5A3C-800A-C041-8B45-8E3D7EB61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916" y="57786"/>
            <a:ext cx="697907" cy="931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4E7918-3493-10B1-14EC-39F2818618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126"/>
          <a:stretch/>
        </p:blipFill>
        <p:spPr>
          <a:xfrm>
            <a:off x="9833049" y="145985"/>
            <a:ext cx="884867" cy="755307"/>
          </a:xfrm>
          <a:prstGeom prst="rect">
            <a:avLst/>
          </a:prstGeom>
        </p:spPr>
      </p:pic>
      <p:pic>
        <p:nvPicPr>
          <p:cNvPr id="7" name="Picture 6" descr="A red and blue letter a&#10;&#10;AI-generated content may be incorrect.">
            <a:extLst>
              <a:ext uri="{FF2B5EF4-FFF2-40B4-BE49-F238E27FC236}">
                <a16:creationId xmlns:a16="http://schemas.microsoft.com/office/drawing/2014/main" id="{8C12799C-D3AA-D64E-4FA9-DF0B56BA6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568" y="90313"/>
            <a:ext cx="938610" cy="866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430B-8D22-37F9-6781-310687B843EC}"/>
              </a:ext>
            </a:extLst>
          </p:cNvPr>
          <p:cNvSpPr txBox="1"/>
          <p:nvPr/>
        </p:nvSpPr>
        <p:spPr>
          <a:xfrm>
            <a:off x="99434" y="145985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Objective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B5885D-1E02-DBCB-CF04-867F93FBBBB2}"/>
              </a:ext>
            </a:extLst>
          </p:cNvPr>
          <p:cNvSpPr txBox="1"/>
          <p:nvPr/>
        </p:nvSpPr>
        <p:spPr>
          <a:xfrm>
            <a:off x="11592151" y="234160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6BE2E6-87D3-EA08-2141-E5D4B60264D0}"/>
              </a:ext>
            </a:extLst>
          </p:cNvPr>
          <p:cNvSpPr txBox="1"/>
          <p:nvPr/>
        </p:nvSpPr>
        <p:spPr>
          <a:xfrm>
            <a:off x="124239" y="1102949"/>
            <a:ext cx="34616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Use complex programs to </a:t>
            </a:r>
            <a:r>
              <a:rPr lang="en-US" sz="2800" b="1" dirty="0"/>
              <a:t>create models</a:t>
            </a:r>
            <a:r>
              <a:rPr lang="en-US" sz="2800" dirty="0"/>
              <a:t> of PDRS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06B6D2-1F66-07D9-0F38-F447363F90D8}"/>
              </a:ext>
            </a:extLst>
          </p:cNvPr>
          <p:cNvSpPr txBox="1"/>
          <p:nvPr/>
        </p:nvSpPr>
        <p:spPr>
          <a:xfrm>
            <a:off x="4409148" y="1125036"/>
            <a:ext cx="327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Choose a </a:t>
            </a:r>
            <a:r>
              <a:rPr lang="en-US" sz="2800" b="1" dirty="0"/>
              <a:t>candidate region</a:t>
            </a:r>
            <a:r>
              <a:rPr lang="en-US" sz="2800" dirty="0"/>
              <a:t> mapped by GUSTO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F16741-0917-1FB0-D11E-BBB0C679B9C3}"/>
              </a:ext>
            </a:extLst>
          </p:cNvPr>
          <p:cNvSpPr txBox="1"/>
          <p:nvPr/>
        </p:nvSpPr>
        <p:spPr>
          <a:xfrm>
            <a:off x="8509000" y="1116612"/>
            <a:ext cx="35372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Compare </a:t>
            </a:r>
            <a:r>
              <a:rPr lang="en-US" sz="2800" dirty="0"/>
              <a:t>the model to the GUSTO spectra to deduce properties of the cloud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617D84-8147-CBD9-8E80-B78AD83551FF}"/>
              </a:ext>
            </a:extLst>
          </p:cNvPr>
          <p:cNvCxnSpPr>
            <a:cxnSpLocks/>
          </p:cNvCxnSpPr>
          <p:nvPr/>
        </p:nvCxnSpPr>
        <p:spPr>
          <a:xfrm flipV="1">
            <a:off x="3642135" y="1795237"/>
            <a:ext cx="814965" cy="2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aph of a graph&#10;&#10;AI-generated content may be incorrect.">
            <a:extLst>
              <a:ext uri="{FF2B5EF4-FFF2-40B4-BE49-F238E27FC236}">
                <a16:creationId xmlns:a16="http://schemas.microsoft.com/office/drawing/2014/main" id="{693E97BD-4EAD-9EC3-5831-43549A4F89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84" t="5670" r="6548"/>
          <a:stretch/>
        </p:blipFill>
        <p:spPr>
          <a:xfrm>
            <a:off x="463087" y="2591036"/>
            <a:ext cx="2783962" cy="20642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701265-0CED-0B71-AB9D-3E3FF2C72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9148" y="2689999"/>
            <a:ext cx="3361265" cy="33612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CA2A7C-BDE0-1B46-20A2-7FFDCBDBC818}"/>
              </a:ext>
            </a:extLst>
          </p:cNvPr>
          <p:cNvSpPr txBox="1"/>
          <p:nvPr/>
        </p:nvSpPr>
        <p:spPr>
          <a:xfrm>
            <a:off x="4787088" y="6123510"/>
            <a:ext cx="26053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Source: https://</a:t>
            </a:r>
            <a:r>
              <a:rPr lang="en-US" sz="800" dirty="0" err="1"/>
              <a:t>www.hansonastronomy.com</a:t>
            </a:r>
            <a:r>
              <a:rPr lang="en-US" sz="800" dirty="0"/>
              <a:t>/ngc-6357</a:t>
            </a:r>
          </a:p>
        </p:txBody>
      </p:sp>
      <p:pic>
        <p:nvPicPr>
          <p:cNvPr id="3" name="Picture 2" descr="A graph of a graph&#10;&#10;AI-generated content may be incorrect.">
            <a:extLst>
              <a:ext uri="{FF2B5EF4-FFF2-40B4-BE49-F238E27FC236}">
                <a16:creationId xmlns:a16="http://schemas.microsoft.com/office/drawing/2014/main" id="{F34560CF-ED20-453B-9E47-C3F43A49C4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99" t="5631" r="5920"/>
          <a:stretch/>
        </p:blipFill>
        <p:spPr>
          <a:xfrm>
            <a:off x="8665777" y="3095434"/>
            <a:ext cx="3219410" cy="2550393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87E49E0-0F8F-19DA-F840-7CA157EBDE5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0229"/>
          <a:stretch/>
        </p:blipFill>
        <p:spPr>
          <a:xfrm>
            <a:off x="463087" y="4655318"/>
            <a:ext cx="2783962" cy="176839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5A8B05-C329-2E25-7DF1-6D2154E5A9D7}"/>
              </a:ext>
            </a:extLst>
          </p:cNvPr>
          <p:cNvCxnSpPr>
            <a:cxnSpLocks/>
          </p:cNvCxnSpPr>
          <p:nvPr/>
        </p:nvCxnSpPr>
        <p:spPr>
          <a:xfrm flipV="1">
            <a:off x="7624756" y="1795237"/>
            <a:ext cx="814965" cy="2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781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3D232-A932-7EE5-C263-1D70A09B4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523741-545C-E6B0-1E58-C9F53BA3E126}"/>
              </a:ext>
            </a:extLst>
          </p:cNvPr>
          <p:cNvSpPr/>
          <p:nvPr/>
        </p:nvSpPr>
        <p:spPr>
          <a:xfrm>
            <a:off x="0" y="-1"/>
            <a:ext cx="12192000" cy="999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3E8DF-2680-B678-B1E3-D94113ECD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916" y="57786"/>
            <a:ext cx="697907" cy="931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D0F8CE-B0BA-7AE7-EEE5-61E509FE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126"/>
          <a:stretch/>
        </p:blipFill>
        <p:spPr>
          <a:xfrm>
            <a:off x="9833049" y="145985"/>
            <a:ext cx="884867" cy="755307"/>
          </a:xfrm>
          <a:prstGeom prst="rect">
            <a:avLst/>
          </a:prstGeom>
        </p:spPr>
      </p:pic>
      <p:pic>
        <p:nvPicPr>
          <p:cNvPr id="7" name="Picture 6" descr="A red and blue letter a&#10;&#10;AI-generated content may be incorrect.">
            <a:extLst>
              <a:ext uri="{FF2B5EF4-FFF2-40B4-BE49-F238E27FC236}">
                <a16:creationId xmlns:a16="http://schemas.microsoft.com/office/drawing/2014/main" id="{6E3B3142-64FA-915A-8AF2-1026CA0DD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568" y="90313"/>
            <a:ext cx="938610" cy="866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A421FE-0B6C-8AE7-FD21-900C624EEFD3}"/>
              </a:ext>
            </a:extLst>
          </p:cNvPr>
          <p:cNvSpPr txBox="1"/>
          <p:nvPr/>
        </p:nvSpPr>
        <p:spPr>
          <a:xfrm>
            <a:off x="116673" y="169695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Basic Modeling: RADEX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D4084D-221A-AF7B-B88F-BDAF071504E1}"/>
              </a:ext>
            </a:extLst>
          </p:cNvPr>
          <p:cNvSpPr txBox="1"/>
          <p:nvPr/>
        </p:nvSpPr>
        <p:spPr>
          <a:xfrm>
            <a:off x="11592151" y="234160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6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A8CC20-0ACC-846D-7006-734789D3D383}"/>
              </a:ext>
            </a:extLst>
          </p:cNvPr>
          <p:cNvCxnSpPr/>
          <p:nvPr/>
        </p:nvCxnSpPr>
        <p:spPr>
          <a:xfrm>
            <a:off x="6096000" y="1127051"/>
            <a:ext cx="0" cy="5613991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F418BB-BECB-5782-811C-7E862746CFC6}"/>
              </a:ext>
            </a:extLst>
          </p:cNvPr>
          <p:cNvSpPr txBox="1"/>
          <p:nvPr/>
        </p:nvSpPr>
        <p:spPr>
          <a:xfrm>
            <a:off x="2035912" y="1210011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Individual Lines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040AA4-B899-4214-01E9-D5A236D7C859}"/>
              </a:ext>
            </a:extLst>
          </p:cNvPr>
          <p:cNvSpPr txBox="1"/>
          <p:nvPr/>
        </p:nvSpPr>
        <p:spPr>
          <a:xfrm>
            <a:off x="8634982" y="1210011"/>
            <a:ext cx="1403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Line Ratios</a:t>
            </a:r>
          </a:p>
        </p:txBody>
      </p:sp>
      <p:pic>
        <p:nvPicPr>
          <p:cNvPr id="23" name="Picture 2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38F97E7-EFD5-66B0-2567-1F9765753B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28" t="5142" r="5078"/>
          <a:stretch/>
        </p:blipFill>
        <p:spPr>
          <a:xfrm>
            <a:off x="453184" y="1702535"/>
            <a:ext cx="5083052" cy="3905554"/>
          </a:xfrm>
          <a:prstGeom prst="rect">
            <a:avLst/>
          </a:prstGeom>
        </p:spPr>
      </p:pic>
      <p:pic>
        <p:nvPicPr>
          <p:cNvPr id="36" name="Picture 3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9E068A3D-2DD4-B5E8-3DAD-B6FD23742C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04" t="5443" r="3307"/>
          <a:stretch/>
        </p:blipFill>
        <p:spPr>
          <a:xfrm>
            <a:off x="6660615" y="1702535"/>
            <a:ext cx="5120049" cy="3830663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7F4AC7EB-D8B5-2968-8AFA-4CCC65BA32BF}"/>
              </a:ext>
            </a:extLst>
          </p:cNvPr>
          <p:cNvSpPr/>
          <p:nvPr/>
        </p:nvSpPr>
        <p:spPr>
          <a:xfrm>
            <a:off x="9220639" y="2761684"/>
            <a:ext cx="389466" cy="38946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94941F-3577-1E90-AC57-57D94997C201}"/>
              </a:ext>
            </a:extLst>
          </p:cNvPr>
          <p:cNvSpPr txBox="1"/>
          <p:nvPr/>
        </p:nvSpPr>
        <p:spPr>
          <a:xfrm>
            <a:off x="7505210" y="5912710"/>
            <a:ext cx="3663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CII/CO ratio is a good thermometer and density marker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CF6341-5586-5E6A-C2D6-A6E65BC058CB}"/>
              </a:ext>
            </a:extLst>
          </p:cNvPr>
          <p:cNvSpPr txBox="1"/>
          <p:nvPr/>
        </p:nvSpPr>
        <p:spPr>
          <a:xfrm>
            <a:off x="1309032" y="5944089"/>
            <a:ext cx="336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Critical column densities for CO lines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940C0BF-D2F0-9FCA-B38E-96A4E806003B}"/>
              </a:ext>
            </a:extLst>
          </p:cNvPr>
          <p:cNvSpPr/>
          <p:nvPr/>
        </p:nvSpPr>
        <p:spPr>
          <a:xfrm>
            <a:off x="4135566" y="4051833"/>
            <a:ext cx="284497" cy="284497"/>
          </a:xfrm>
          <a:prstGeom prst="ellipse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36597CA-AA93-2325-5940-A8B76294213F}"/>
              </a:ext>
            </a:extLst>
          </p:cNvPr>
          <p:cNvSpPr/>
          <p:nvPr/>
        </p:nvSpPr>
        <p:spPr>
          <a:xfrm>
            <a:off x="3515723" y="3643426"/>
            <a:ext cx="284497" cy="28449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C9C767-8B5C-27A7-B923-D469DEBA2D8D}"/>
              </a:ext>
            </a:extLst>
          </p:cNvPr>
          <p:cNvSpPr/>
          <p:nvPr/>
        </p:nvSpPr>
        <p:spPr>
          <a:xfrm>
            <a:off x="3316438" y="3358929"/>
            <a:ext cx="284497" cy="284497"/>
          </a:xfrm>
          <a:prstGeom prst="ellipse">
            <a:avLst/>
          </a:prstGeom>
          <a:noFill/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37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511EA-5045-98E1-CE01-77D212BC2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A3F448-56FC-3A32-F06F-64AE6CE3284B}"/>
              </a:ext>
            </a:extLst>
          </p:cNvPr>
          <p:cNvSpPr/>
          <p:nvPr/>
        </p:nvSpPr>
        <p:spPr>
          <a:xfrm>
            <a:off x="0" y="-1"/>
            <a:ext cx="12192000" cy="999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D84D1-A31C-3DBB-0627-06F4AF795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916" y="57786"/>
            <a:ext cx="697907" cy="931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DA8DF5-47CA-3A70-E6E0-9C9C0CD2CF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126"/>
          <a:stretch/>
        </p:blipFill>
        <p:spPr>
          <a:xfrm>
            <a:off x="9833049" y="145985"/>
            <a:ext cx="884867" cy="755307"/>
          </a:xfrm>
          <a:prstGeom prst="rect">
            <a:avLst/>
          </a:prstGeom>
        </p:spPr>
      </p:pic>
      <p:pic>
        <p:nvPicPr>
          <p:cNvPr id="7" name="Picture 6" descr="A red and blue letter a&#10;&#10;AI-generated content may be incorrect.">
            <a:extLst>
              <a:ext uri="{FF2B5EF4-FFF2-40B4-BE49-F238E27FC236}">
                <a16:creationId xmlns:a16="http://schemas.microsoft.com/office/drawing/2014/main" id="{EAC2869E-BF3D-0DD4-515C-8A24A9659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568" y="90313"/>
            <a:ext cx="938610" cy="866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DAC287-FEBC-CE44-CBFE-95CACB4B530C}"/>
              </a:ext>
            </a:extLst>
          </p:cNvPr>
          <p:cNvSpPr txBox="1"/>
          <p:nvPr/>
        </p:nvSpPr>
        <p:spPr>
          <a:xfrm>
            <a:off x="116673" y="141827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Complex Modeling: CLOUDY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CF3819-A880-CAC7-BFD7-4BC2D483013A}"/>
              </a:ext>
            </a:extLst>
          </p:cNvPr>
          <p:cNvSpPr txBox="1"/>
          <p:nvPr/>
        </p:nvSpPr>
        <p:spPr>
          <a:xfrm>
            <a:off x="11592151" y="234160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7</a:t>
            </a:r>
          </a:p>
        </p:txBody>
      </p:sp>
      <p:pic>
        <p:nvPicPr>
          <p:cNvPr id="15" name="Picture 14" descr="A graph of a graph of a number of objects&#10;&#10;AI-generated content may be incorrect.">
            <a:extLst>
              <a:ext uri="{FF2B5EF4-FFF2-40B4-BE49-F238E27FC236}">
                <a16:creationId xmlns:a16="http://schemas.microsoft.com/office/drawing/2014/main" id="{F5C6FF87-E1BA-2113-508B-07DDADB0A0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42" t="5978" r="7120"/>
          <a:stretch/>
        </p:blipFill>
        <p:spPr>
          <a:xfrm>
            <a:off x="7107121" y="2063634"/>
            <a:ext cx="4167531" cy="2250946"/>
          </a:xfrm>
          <a:prstGeom prst="rect">
            <a:avLst/>
          </a:prstGeom>
        </p:spPr>
      </p:pic>
      <p:pic>
        <p:nvPicPr>
          <p:cNvPr id="19" name="Picture 18" descr="A graph of a graph of carbon density&#10;&#10;AI-generated content may be incorrect.">
            <a:extLst>
              <a:ext uri="{FF2B5EF4-FFF2-40B4-BE49-F238E27FC236}">
                <a16:creationId xmlns:a16="http://schemas.microsoft.com/office/drawing/2014/main" id="{0E5618CA-3BDE-A2DE-D835-4748ADC5AF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86" t="6031" r="7297"/>
          <a:stretch/>
        </p:blipFill>
        <p:spPr>
          <a:xfrm>
            <a:off x="7107121" y="4294241"/>
            <a:ext cx="4167531" cy="22146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1B3CD1-1F1B-1A98-4278-B6A6AB0AA0DC}"/>
              </a:ext>
            </a:extLst>
          </p:cNvPr>
          <p:cNvSpPr txBox="1"/>
          <p:nvPr/>
        </p:nvSpPr>
        <p:spPr>
          <a:xfrm>
            <a:off x="58336" y="1068036"/>
            <a:ext cx="12075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Modeling program that takes many more input parameters and calculates many properties of the cloud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E72722-4217-E504-2107-3CF77C24484A}"/>
              </a:ext>
            </a:extLst>
          </p:cNvPr>
          <p:cNvSpPr/>
          <p:nvPr/>
        </p:nvSpPr>
        <p:spPr>
          <a:xfrm>
            <a:off x="728236" y="2063635"/>
            <a:ext cx="761661" cy="4461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H+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64C33E-8F92-C4F3-7318-6523626BA6F4}"/>
              </a:ext>
            </a:extLst>
          </p:cNvPr>
          <p:cNvSpPr/>
          <p:nvPr/>
        </p:nvSpPr>
        <p:spPr>
          <a:xfrm>
            <a:off x="1409194" y="2063634"/>
            <a:ext cx="761661" cy="44612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BA7218-4DAF-7BAE-D69B-9E0F8E31996E}"/>
              </a:ext>
            </a:extLst>
          </p:cNvPr>
          <p:cNvSpPr/>
          <p:nvPr/>
        </p:nvSpPr>
        <p:spPr>
          <a:xfrm>
            <a:off x="2109434" y="2063634"/>
            <a:ext cx="2786333" cy="446121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F688E0-61A9-BFB0-6083-5225CCA7351F}"/>
              </a:ext>
            </a:extLst>
          </p:cNvPr>
          <p:cNvSpPr/>
          <p:nvPr/>
        </p:nvSpPr>
        <p:spPr>
          <a:xfrm>
            <a:off x="730263" y="5085914"/>
            <a:ext cx="2707886" cy="11003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C+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71151C-87C4-85A7-7549-60B8EB33D23A}"/>
              </a:ext>
            </a:extLst>
          </p:cNvPr>
          <p:cNvSpPr/>
          <p:nvPr/>
        </p:nvSpPr>
        <p:spPr>
          <a:xfrm>
            <a:off x="3219779" y="5085911"/>
            <a:ext cx="530834" cy="11003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078A1F-AEFD-6637-9063-2AFD1229FD0D}"/>
              </a:ext>
            </a:extLst>
          </p:cNvPr>
          <p:cNvSpPr/>
          <p:nvPr/>
        </p:nvSpPr>
        <p:spPr>
          <a:xfrm>
            <a:off x="3739927" y="5085914"/>
            <a:ext cx="1155840" cy="110034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C022435-3ACF-FDB4-EBE5-756AF83F6CF2}"/>
              </a:ext>
            </a:extLst>
          </p:cNvPr>
          <p:cNvCxnSpPr>
            <a:cxnSpLocks/>
          </p:cNvCxnSpPr>
          <p:nvPr/>
        </p:nvCxnSpPr>
        <p:spPr>
          <a:xfrm>
            <a:off x="737842" y="3112955"/>
            <a:ext cx="665654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F3E1F05-4916-C441-399A-1F89DED941C9}"/>
              </a:ext>
            </a:extLst>
          </p:cNvPr>
          <p:cNvCxnSpPr>
            <a:cxnSpLocks/>
          </p:cNvCxnSpPr>
          <p:nvPr/>
        </p:nvCxnSpPr>
        <p:spPr>
          <a:xfrm>
            <a:off x="737842" y="2522681"/>
            <a:ext cx="665654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0037B0B-094A-1FC1-48DA-55565A472CC8}"/>
              </a:ext>
            </a:extLst>
          </p:cNvPr>
          <p:cNvCxnSpPr>
            <a:cxnSpLocks/>
          </p:cNvCxnSpPr>
          <p:nvPr/>
        </p:nvCxnSpPr>
        <p:spPr>
          <a:xfrm>
            <a:off x="737842" y="2703841"/>
            <a:ext cx="665654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905BB67-11DA-7B4C-C6D3-ED4C0043209B}"/>
              </a:ext>
            </a:extLst>
          </p:cNvPr>
          <p:cNvCxnSpPr>
            <a:cxnSpLocks/>
          </p:cNvCxnSpPr>
          <p:nvPr/>
        </p:nvCxnSpPr>
        <p:spPr>
          <a:xfrm>
            <a:off x="737842" y="2888567"/>
            <a:ext cx="665654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831EB99-D6AE-7F4E-C53D-546512F2E0D4}"/>
              </a:ext>
            </a:extLst>
          </p:cNvPr>
          <p:cNvCxnSpPr>
            <a:cxnSpLocks/>
          </p:cNvCxnSpPr>
          <p:nvPr/>
        </p:nvCxnSpPr>
        <p:spPr>
          <a:xfrm>
            <a:off x="1403496" y="2703841"/>
            <a:ext cx="705937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E24B361-581B-AF03-A83E-46BB946CDDE1}"/>
              </a:ext>
            </a:extLst>
          </p:cNvPr>
          <p:cNvCxnSpPr>
            <a:cxnSpLocks/>
          </p:cNvCxnSpPr>
          <p:nvPr/>
        </p:nvCxnSpPr>
        <p:spPr>
          <a:xfrm>
            <a:off x="1403496" y="2892638"/>
            <a:ext cx="705937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389CBA0-CF69-1909-6045-C1754E905276}"/>
              </a:ext>
            </a:extLst>
          </p:cNvPr>
          <p:cNvCxnSpPr>
            <a:cxnSpLocks/>
          </p:cNvCxnSpPr>
          <p:nvPr/>
        </p:nvCxnSpPr>
        <p:spPr>
          <a:xfrm>
            <a:off x="2109433" y="2811411"/>
            <a:ext cx="2786334" cy="0"/>
          </a:xfrm>
          <a:prstGeom prst="straightConnector1">
            <a:avLst/>
          </a:prstGeom>
          <a:ln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8654879-0332-98A7-CB7A-190BEF623700}"/>
              </a:ext>
            </a:extLst>
          </p:cNvPr>
          <p:cNvCxnSpPr/>
          <p:nvPr/>
        </p:nvCxnSpPr>
        <p:spPr>
          <a:xfrm>
            <a:off x="5075853" y="4294241"/>
            <a:ext cx="1763486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20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6DDB3-FA80-7A3F-743D-53BD1BFB1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9FF823-9419-097C-2962-1A7C53812F86}"/>
              </a:ext>
            </a:extLst>
          </p:cNvPr>
          <p:cNvSpPr/>
          <p:nvPr/>
        </p:nvSpPr>
        <p:spPr>
          <a:xfrm>
            <a:off x="0" y="-1"/>
            <a:ext cx="12192000" cy="999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A6023-075D-7005-CB56-5D313A12A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916" y="57786"/>
            <a:ext cx="697907" cy="931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3868AD-9D74-B5D3-E264-84EA4956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126"/>
          <a:stretch/>
        </p:blipFill>
        <p:spPr>
          <a:xfrm>
            <a:off x="9833049" y="145985"/>
            <a:ext cx="884867" cy="755307"/>
          </a:xfrm>
          <a:prstGeom prst="rect">
            <a:avLst/>
          </a:prstGeom>
        </p:spPr>
      </p:pic>
      <p:pic>
        <p:nvPicPr>
          <p:cNvPr id="7" name="Picture 6" descr="A red and blue letter a&#10;&#10;AI-generated content may be incorrect.">
            <a:extLst>
              <a:ext uri="{FF2B5EF4-FFF2-40B4-BE49-F238E27FC236}">
                <a16:creationId xmlns:a16="http://schemas.microsoft.com/office/drawing/2014/main" id="{2780EAC1-A0E3-7083-C116-29C70FE12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568" y="90313"/>
            <a:ext cx="938610" cy="866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7A4BA0-E2FE-76FF-FFC3-093497B31DA0}"/>
              </a:ext>
            </a:extLst>
          </p:cNvPr>
          <p:cNvSpPr txBox="1"/>
          <p:nvPr/>
        </p:nvSpPr>
        <p:spPr>
          <a:xfrm>
            <a:off x="116673" y="141827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Region Candidate: NGC 6357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50ADB2-4DB2-FCF8-654D-7ECC2AF7620C}"/>
              </a:ext>
            </a:extLst>
          </p:cNvPr>
          <p:cNvSpPr txBox="1"/>
          <p:nvPr/>
        </p:nvSpPr>
        <p:spPr>
          <a:xfrm>
            <a:off x="11592151" y="234160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64E2DA-66BA-2D0B-754E-16861781B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180" y="1186258"/>
            <a:ext cx="4359564" cy="34502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964ABB-2343-594F-48CE-A58675CFF281}"/>
              </a:ext>
            </a:extLst>
          </p:cNvPr>
          <p:cNvSpPr txBox="1"/>
          <p:nvPr/>
        </p:nvSpPr>
        <p:spPr>
          <a:xfrm>
            <a:off x="5278744" y="4648473"/>
            <a:ext cx="28071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https://</a:t>
            </a:r>
            <a:r>
              <a:rPr lang="en-US" sz="800" dirty="0" err="1"/>
              <a:t>chandra.harvard.edu</a:t>
            </a:r>
            <a:r>
              <a:rPr lang="en-US" sz="800" dirty="0"/>
              <a:t>/photo/2016/ngc6357/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D063EC-0DEC-6D48-2E6C-7ED62326DA2D}"/>
              </a:ext>
            </a:extLst>
          </p:cNvPr>
          <p:cNvSpPr txBox="1"/>
          <p:nvPr/>
        </p:nvSpPr>
        <p:spPr>
          <a:xfrm>
            <a:off x="143805" y="1141685"/>
            <a:ext cx="42920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Massive star forming region observed by GUSTO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Used approximated properties of radius, photon flux, and hydrogen density to model with CLOUDY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Radiation sources (stars) and mostly spherical geometry make it good first candidate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24B9E2-D237-B4B1-DF46-918835D9532F}"/>
              </a:ext>
            </a:extLst>
          </p:cNvPr>
          <p:cNvSpPr/>
          <p:nvPr/>
        </p:nvSpPr>
        <p:spPr>
          <a:xfrm>
            <a:off x="8611073" y="3820246"/>
            <a:ext cx="3412028" cy="289176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39E262-21ED-E152-04D4-552452480B9A}"/>
              </a:ext>
            </a:extLst>
          </p:cNvPr>
          <p:cNvSpPr/>
          <p:nvPr/>
        </p:nvSpPr>
        <p:spPr>
          <a:xfrm>
            <a:off x="10377067" y="5225132"/>
            <a:ext cx="98452" cy="98452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FF5844-6705-90E5-63B9-B8261CF4951E}"/>
              </a:ext>
            </a:extLst>
          </p:cNvPr>
          <p:cNvSpPr/>
          <p:nvPr/>
        </p:nvSpPr>
        <p:spPr>
          <a:xfrm>
            <a:off x="9722540" y="4570605"/>
            <a:ext cx="1407507" cy="1407507"/>
          </a:xfrm>
          <a:prstGeom prst="ellipse">
            <a:avLst/>
          </a:prstGeom>
          <a:noFill/>
          <a:ln w="168275">
            <a:solidFill>
              <a:schemeClr val="accent1">
                <a:lumMod val="60000"/>
                <a:lumOff val="40000"/>
              </a:schemeClr>
            </a:solidFill>
          </a:ln>
          <a:effectLst>
            <a:glow rad="127000">
              <a:schemeClr val="accent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CB7F50E-F093-8D58-6349-0D663C9AA624}"/>
              </a:ext>
            </a:extLst>
          </p:cNvPr>
          <p:cNvSpPr/>
          <p:nvPr/>
        </p:nvSpPr>
        <p:spPr>
          <a:xfrm>
            <a:off x="9561893" y="4409889"/>
            <a:ext cx="1728941" cy="1728941"/>
          </a:xfrm>
          <a:prstGeom prst="ellipse">
            <a:avLst/>
          </a:prstGeom>
          <a:noFill/>
          <a:ln w="152400">
            <a:solidFill>
              <a:schemeClr val="accent1">
                <a:lumMod val="40000"/>
                <a:lumOff val="60000"/>
              </a:schemeClr>
            </a:solidFill>
          </a:ln>
          <a:effectLst>
            <a:glow rad="637092">
              <a:schemeClr val="accent1">
                <a:alpha val="39000"/>
              </a:schemeClr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8E6088-A689-4B2C-AA1D-ED6C9FDF938E}"/>
              </a:ext>
            </a:extLst>
          </p:cNvPr>
          <p:cNvCxnSpPr/>
          <p:nvPr/>
        </p:nvCxnSpPr>
        <p:spPr>
          <a:xfrm>
            <a:off x="9249002" y="2390700"/>
            <a:ext cx="1126067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23F6A1B-1887-FD3C-515E-0400FAED1EF6}"/>
              </a:ext>
            </a:extLst>
          </p:cNvPr>
          <p:cNvCxnSpPr/>
          <p:nvPr/>
        </p:nvCxnSpPr>
        <p:spPr>
          <a:xfrm>
            <a:off x="10362352" y="2390700"/>
            <a:ext cx="0" cy="1058334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4EC04AAE-D596-80B6-B142-B740D8CF6C26}"/>
              </a:ext>
            </a:extLst>
          </p:cNvPr>
          <p:cNvSpPr/>
          <p:nvPr/>
        </p:nvSpPr>
        <p:spPr>
          <a:xfrm>
            <a:off x="10475519" y="5354717"/>
            <a:ext cx="98452" cy="98452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51F827-C5F2-26EC-B9F4-7938BFEE9B9E}"/>
              </a:ext>
            </a:extLst>
          </p:cNvPr>
          <p:cNvSpPr/>
          <p:nvPr/>
        </p:nvSpPr>
        <p:spPr>
          <a:xfrm>
            <a:off x="10506686" y="5144773"/>
            <a:ext cx="98452" cy="98452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8307EAE-3133-3FE9-52C6-A0BE352C8CD7}"/>
              </a:ext>
            </a:extLst>
          </p:cNvPr>
          <p:cNvSpPr/>
          <p:nvPr/>
        </p:nvSpPr>
        <p:spPr>
          <a:xfrm>
            <a:off x="10276617" y="5095547"/>
            <a:ext cx="98452" cy="98452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AEC31D2-A56F-BB54-5B7D-9D9AD3A59B92}"/>
              </a:ext>
            </a:extLst>
          </p:cNvPr>
          <p:cNvSpPr/>
          <p:nvPr/>
        </p:nvSpPr>
        <p:spPr>
          <a:xfrm>
            <a:off x="10252914" y="5305491"/>
            <a:ext cx="98452" cy="98452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81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7D2FA-D54E-7E38-324C-1D8FFD145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7724F7-73CC-6C7F-0B68-9955569E172F}"/>
              </a:ext>
            </a:extLst>
          </p:cNvPr>
          <p:cNvSpPr/>
          <p:nvPr/>
        </p:nvSpPr>
        <p:spPr>
          <a:xfrm>
            <a:off x="0" y="-1"/>
            <a:ext cx="12192000" cy="999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67B7C-07E4-B0AB-D528-83A4E1B08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916" y="57786"/>
            <a:ext cx="697907" cy="931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1F114B-AA0F-B84F-CF7A-8AEA1FA2F8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9126"/>
          <a:stretch/>
        </p:blipFill>
        <p:spPr>
          <a:xfrm>
            <a:off x="9833049" y="145985"/>
            <a:ext cx="884867" cy="755307"/>
          </a:xfrm>
          <a:prstGeom prst="rect">
            <a:avLst/>
          </a:prstGeom>
        </p:spPr>
      </p:pic>
      <p:pic>
        <p:nvPicPr>
          <p:cNvPr id="7" name="Picture 6" descr="A red and blue letter a&#10;&#10;AI-generated content may be incorrect.">
            <a:extLst>
              <a:ext uri="{FF2B5EF4-FFF2-40B4-BE49-F238E27FC236}">
                <a16:creationId xmlns:a16="http://schemas.microsoft.com/office/drawing/2014/main" id="{DA268AD1-FC8C-0113-CB40-25984337B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568" y="90313"/>
            <a:ext cx="938610" cy="866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BB8E0A-6A5F-2389-6402-C04EE200BEBF}"/>
              </a:ext>
            </a:extLst>
          </p:cNvPr>
          <p:cNvSpPr txBox="1"/>
          <p:nvPr/>
        </p:nvSpPr>
        <p:spPr>
          <a:xfrm>
            <a:off x="116673" y="169695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GUSTO Simulation/Comparison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24C9F1-15C0-C440-2F8F-D7D7EF20CDC3}"/>
              </a:ext>
            </a:extLst>
          </p:cNvPr>
          <p:cNvSpPr txBox="1"/>
          <p:nvPr/>
        </p:nvSpPr>
        <p:spPr>
          <a:xfrm>
            <a:off x="11592151" y="234160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9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A9FC83-7443-9A58-1647-4A3E1D1EF89E}"/>
              </a:ext>
            </a:extLst>
          </p:cNvPr>
          <p:cNvCxnSpPr/>
          <p:nvPr/>
        </p:nvCxnSpPr>
        <p:spPr>
          <a:xfrm>
            <a:off x="5973451" y="1169579"/>
            <a:ext cx="0" cy="5497033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0BA92B6-4765-3336-3029-6F12FF6E376B}"/>
              </a:ext>
            </a:extLst>
          </p:cNvPr>
          <p:cNvSpPr txBox="1"/>
          <p:nvPr/>
        </p:nvSpPr>
        <p:spPr>
          <a:xfrm>
            <a:off x="1522902" y="1361137"/>
            <a:ext cx="2955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GUSTO Observation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77FB50-929D-7A50-00A1-54DAB544C6F4}"/>
              </a:ext>
            </a:extLst>
          </p:cNvPr>
          <p:cNvSpPr txBox="1"/>
          <p:nvPr/>
        </p:nvSpPr>
        <p:spPr>
          <a:xfrm>
            <a:off x="8193418" y="1361137"/>
            <a:ext cx="2211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CLOUDY Models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E88E2C-903D-3C88-E048-01CF6C0835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690"/>
          <a:stretch/>
        </p:blipFill>
        <p:spPr>
          <a:xfrm>
            <a:off x="337824" y="2048224"/>
            <a:ext cx="5166166" cy="413758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185E3B-31A1-D505-30AC-1B8412CF4108}"/>
              </a:ext>
            </a:extLst>
          </p:cNvPr>
          <p:cNvCxnSpPr/>
          <p:nvPr/>
        </p:nvCxnSpPr>
        <p:spPr>
          <a:xfrm flipV="1">
            <a:off x="3903282" y="3572224"/>
            <a:ext cx="263951" cy="3888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D18106-30DF-8447-5133-0433D1AE9EC5}"/>
              </a:ext>
            </a:extLst>
          </p:cNvPr>
          <p:cNvCxnSpPr/>
          <p:nvPr/>
        </p:nvCxnSpPr>
        <p:spPr>
          <a:xfrm>
            <a:off x="4167233" y="3572224"/>
            <a:ext cx="452486" cy="718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5BEBDE1-C860-7B4B-C54C-346AF174BC52}"/>
              </a:ext>
            </a:extLst>
          </p:cNvPr>
          <p:cNvSpPr/>
          <p:nvPr/>
        </p:nvSpPr>
        <p:spPr>
          <a:xfrm>
            <a:off x="3705319" y="3055532"/>
            <a:ext cx="1545996" cy="4336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Carbon from the galaxy’s spiral arms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56C4F5-BB59-BCA4-F8B6-89E926A82DF7}"/>
              </a:ext>
            </a:extLst>
          </p:cNvPr>
          <p:cNvSpPr/>
          <p:nvPr/>
        </p:nvSpPr>
        <p:spPr>
          <a:xfrm>
            <a:off x="1923653" y="2464956"/>
            <a:ext cx="1545996" cy="1885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NGC 6357</a:t>
            </a:r>
          </a:p>
        </p:txBody>
      </p:sp>
      <p:pic>
        <p:nvPicPr>
          <p:cNvPr id="36" name="Picture 35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A32CB10B-21AA-989C-702F-7829D916946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99" t="5960" r="5920"/>
          <a:stretch/>
        </p:blipFill>
        <p:spPr>
          <a:xfrm>
            <a:off x="6442913" y="1918071"/>
            <a:ext cx="5373594" cy="426773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5B318C1-AA5D-EEB9-59B0-1C0E00C4A3C0}"/>
              </a:ext>
            </a:extLst>
          </p:cNvPr>
          <p:cNvSpPr/>
          <p:nvPr/>
        </p:nvSpPr>
        <p:spPr>
          <a:xfrm>
            <a:off x="337824" y="1918071"/>
            <a:ext cx="5166166" cy="130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71A17C1-2526-53CD-2104-D5623A1C7AF7}"/>
              </a:ext>
            </a:extLst>
          </p:cNvPr>
          <p:cNvCxnSpPr>
            <a:cxnSpLocks/>
          </p:cNvCxnSpPr>
          <p:nvPr/>
        </p:nvCxnSpPr>
        <p:spPr>
          <a:xfrm flipV="1">
            <a:off x="9605913" y="4051938"/>
            <a:ext cx="570806" cy="55776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0D80312-00B9-95A9-78C9-A647211AC135}"/>
              </a:ext>
            </a:extLst>
          </p:cNvPr>
          <p:cNvSpPr txBox="1"/>
          <p:nvPr/>
        </p:nvSpPr>
        <p:spPr>
          <a:xfrm>
            <a:off x="9069088" y="3528718"/>
            <a:ext cx="221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Green Model matches best</a:t>
            </a:r>
          </a:p>
        </p:txBody>
      </p:sp>
    </p:spTree>
    <p:extLst>
      <p:ext uri="{BB962C8B-B14F-4D97-AF65-F5344CB8AC3E}">
        <p14:creationId xmlns:p14="http://schemas.microsoft.com/office/powerpoint/2010/main" val="3987095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138AEA51-FC98-402C-A1A4-B5B764707E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8A6FA6-3F45-4497-9FF9-05B40DE878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db2308-d939-430a-b691-238a8dea59b6"/>
    <ds:schemaRef ds:uri="5b8b13da-f81b-454a-95eb-607e33c0c5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CB9CF9F-19F6-487F-BCF9-7E1AA569ACB7}">
  <ds:schemaRefs>
    <ds:schemaRef ds:uri="http://schemas.microsoft.com/office/2006/metadata/properties"/>
    <ds:schemaRef ds:uri="http://schemas.microsoft.com/office/infopath/2007/PartnerControls"/>
    <ds:schemaRef ds:uri="18db2308-d939-430a-b691-238a8dea59b6"/>
    <ds:schemaRef ds:uri="5b8b13da-f81b-454a-95eb-607e33c0c50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561</Words>
  <Application>Microsoft Office PowerPoint</Application>
  <PresentationFormat>Widescreen</PresentationFormat>
  <Paragraphs>86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Cambria Math</vt:lpstr>
      <vt:lpstr>Office Theme</vt:lpstr>
      <vt:lpstr>Using PDR Modeling Tools to Simulate Spectroscopic Observations from GUSTO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Acknowledgements: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Short, Aleah Rosemarie - (aleahshort)</dc:creator>
  <cp:lastModifiedBy>Coe, Michelle A - (macoe)</cp:lastModifiedBy>
  <cp:revision>52</cp:revision>
  <dcterms:created xsi:type="dcterms:W3CDTF">2025-03-23T05:11:26Z</dcterms:created>
  <dcterms:modified xsi:type="dcterms:W3CDTF">2025-04-10T15:50:31Z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  <property fmtid="{D5CDD505-2E9C-101B-9397-08002B2CF9AE}" pid="3" name="MediaServiceImageTags">
    <vt:lpwstr/>
  </property>
</Properties>
</file>